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6" r:id="rId3"/>
    <p:sldId id="277" r:id="rId4"/>
    <p:sldId id="285" r:id="rId5"/>
    <p:sldId id="275" r:id="rId6"/>
    <p:sldId id="281" r:id="rId7"/>
    <p:sldId id="274" r:id="rId8"/>
    <p:sldId id="286" r:id="rId9"/>
    <p:sldId id="280" r:id="rId10"/>
    <p:sldId id="282" r:id="rId11"/>
    <p:sldId id="283" r:id="rId12"/>
    <p:sldId id="284" r:id="rId13"/>
    <p:sldId id="273" r:id="rId14"/>
    <p:sldId id="288" r:id="rId15"/>
    <p:sldId id="292" r:id="rId16"/>
    <p:sldId id="291" r:id="rId17"/>
    <p:sldId id="290" r:id="rId18"/>
    <p:sldId id="271" r:id="rId19"/>
    <p:sldId id="270" r:id="rId20"/>
    <p:sldId id="287" r:id="rId21"/>
    <p:sldId id="293" r:id="rId22"/>
    <p:sldId id="296" r:id="rId23"/>
    <p:sldId id="29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405"/>
  </p:normalViewPr>
  <p:slideViewPr>
    <p:cSldViewPr snapToGrid="0" snapToObjects="1">
      <p:cViewPr>
        <p:scale>
          <a:sx n="66" d="100"/>
          <a:sy n="66" d="100"/>
        </p:scale>
        <p:origin x="-62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4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7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7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1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2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6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9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7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5EAB-1109-B04B-8EA8-0B8BA9DAB46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1.xls"/><Relationship Id="rId3" Type="http://schemas.openxmlformats.org/officeDocument/2006/relationships/image" Target="../media/image3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_____Microsoft_Excel_97-200310.xls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3.xls"/><Relationship Id="rId3" Type="http://schemas.openxmlformats.org/officeDocument/2006/relationships/image" Target="../media/image3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_____Microsoft_Excel_97-200312.xls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_____Microsoft_Excel_97-200314.xls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6.xls"/><Relationship Id="rId3" Type="http://schemas.openxmlformats.org/officeDocument/2006/relationships/image" Target="../media/image3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11" Type="http://schemas.openxmlformats.org/officeDocument/2006/relationships/oleObject" Target="../embeddings/_____Microsoft_Excel_97-200317.xls"/><Relationship Id="rId5" Type="http://schemas.openxmlformats.org/officeDocument/2006/relationships/oleObject" Target="../embeddings/_____Microsoft_Excel_97-200315.xls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lpharm.ru/sites/default/files/alpharm_presentation_fr_q1_202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4.xls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6.xls"/><Relationship Id="rId3" Type="http://schemas.openxmlformats.org/officeDocument/2006/relationships/image" Target="../media/image3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_____Microsoft_Excel_97-20035.xls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8.xls"/><Relationship Id="rId3" Type="http://schemas.openxmlformats.org/officeDocument/2006/relationships/image" Target="../media/image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_____Microsoft_Excel_97-20037.xls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9.xls"/><Relationship Id="rId3" Type="http://schemas.openxmlformats.org/officeDocument/2006/relationships/image" Target="../media/image3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F773B29-3957-884B-A9D4-8A757C76360D}"/>
              </a:ext>
            </a:extLst>
          </p:cNvPr>
          <p:cNvSpPr txBox="1">
            <a:spLocks noChangeArrowheads="1"/>
          </p:cNvSpPr>
          <p:nvPr/>
        </p:nvSpPr>
        <p:spPr>
          <a:xfrm>
            <a:off x="1466850" y="2485490"/>
            <a:ext cx="5072441" cy="18870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Тема: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</a:rPr>
              <a:t>Представление </a:t>
            </a:r>
            <a:r>
              <a:rPr lang="ru-RU" sz="2000" b="1" dirty="0">
                <a:solidFill>
                  <a:schemeClr val="bg1"/>
                </a:solidFill>
              </a:rPr>
              <a:t>нового </a:t>
            </a:r>
            <a:r>
              <a:rPr lang="ru-RU" sz="2000" b="1" dirty="0" smtClean="0">
                <a:solidFill>
                  <a:schemeClr val="bg1"/>
                </a:solidFill>
              </a:rPr>
              <a:t>бизнеса на примере фармацевтической компании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000" b="1" dirty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</a:rPr>
              <a:t>Программа обучения: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</a:rPr>
              <a:t>«…»</a:t>
            </a:r>
          </a:p>
          <a:p>
            <a:pPr marL="0" indent="0">
              <a:lnSpc>
                <a:spcPct val="90000"/>
              </a:lnSpc>
              <a:buNone/>
            </a:pPr>
            <a:endParaRPr lang="ru-RU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000" dirty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000" b="1" dirty="0">
              <a:latin typeface="Verdana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5757C60-91D1-0C46-9C26-9B0C0BCD8AB7}"/>
              </a:ext>
            </a:extLst>
          </p:cNvPr>
          <p:cNvSpPr txBox="1">
            <a:spLocks noChangeArrowheads="1"/>
          </p:cNvSpPr>
          <p:nvPr/>
        </p:nvSpPr>
        <p:spPr>
          <a:xfrm>
            <a:off x="1786763" y="4934045"/>
            <a:ext cx="475252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sz="1500" b="1" dirty="0">
                <a:solidFill>
                  <a:schemeClr val="bg1"/>
                </a:solidFill>
                <a:latin typeface="Verdana" pitchFamily="34" charset="0"/>
              </a:rPr>
              <a:t>Слушатель: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500" dirty="0">
                <a:solidFill>
                  <a:schemeClr val="bg1"/>
                </a:solidFill>
                <a:latin typeface="Verdana" pitchFamily="34" charset="0"/>
              </a:rPr>
              <a:t>Иванов Иван Иванович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642F4BC-8825-4EB1-8F1F-3BAA5FB05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319" y="985480"/>
            <a:ext cx="2467586" cy="8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893310" y="6266286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194497"/>
            <a:ext cx="1632062" cy="53610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991109"/>
              </p:ext>
            </p:extLst>
          </p:nvPr>
        </p:nvGraphicFramePr>
        <p:xfrm>
          <a:off x="248686" y="551543"/>
          <a:ext cx="58293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Диаграмма" r:id="rId5" imgW="5829300" imgH="4000500" progId="Excel.Chart.8">
                  <p:embed/>
                </p:oleObj>
              </mc:Choice>
              <mc:Fallback>
                <p:oleObj name="Диаграмма" r:id="rId5" imgW="5829300" imgH="400050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86" y="551543"/>
                        <a:ext cx="5829300" cy="400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049860"/>
              </p:ext>
            </p:extLst>
          </p:nvPr>
        </p:nvGraphicFramePr>
        <p:xfrm>
          <a:off x="6077986" y="551543"/>
          <a:ext cx="58293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Диаграмма" r:id="rId8" imgW="5829300" imgH="4514850" progId="Excel.Chart.8">
                  <p:embed/>
                </p:oleObj>
              </mc:Choice>
              <mc:Fallback>
                <p:oleObj name="Диаграмма" r:id="rId8" imgW="5829300" imgH="451485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7986" y="551543"/>
                        <a:ext cx="5829300" cy="400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5385" y="4777809"/>
            <a:ext cx="1135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/>
              <a:t>Российская фармацевтическая отрасль в горизонте 2030. Аналитический обзор. Биофармацевтический кластер «Северный». 2021. – 62 с.</a:t>
            </a:r>
          </a:p>
        </p:txBody>
      </p:sp>
    </p:spTree>
    <p:extLst>
      <p:ext uri="{BB962C8B-B14F-4D97-AF65-F5344CB8AC3E}">
        <p14:creationId xmlns:p14="http://schemas.microsoft.com/office/powerpoint/2010/main" val="41797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893310" y="6266286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194497"/>
            <a:ext cx="1632062" cy="53610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3822"/>
              </p:ext>
            </p:extLst>
          </p:nvPr>
        </p:nvGraphicFramePr>
        <p:xfrm>
          <a:off x="504825" y="540239"/>
          <a:ext cx="11423422" cy="20307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583800"/>
                <a:gridCol w="2510660"/>
                <a:gridCol w="3328962"/>
              </a:tblGrid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Группа производимых ГЛС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Число производителей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Ранг привлекательности группы ГЛС</a:t>
                      </a: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Эндокринные препараты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Стерильные порошки антибиотиков фасованные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Ампульные формы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Мази, суспензии, присыпки, капсулы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Витаминные препараты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Таблетированные</a:t>
                      </a: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препараты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Стерильные и нестерильные растворы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34366" y="2649376"/>
            <a:ext cx="4256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400" dirty="0"/>
              <a:t>Аналитические отчеты </a:t>
            </a:r>
            <a:r>
              <a:rPr lang="en-US" sz="1400" dirty="0"/>
              <a:t>https://alpharm.ru/ru/analytics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876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4520235" y="95410"/>
            <a:ext cx="38905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SWOT</a:t>
            </a:r>
            <a:r>
              <a:rPr lang="ru-RU" b="1" dirty="0" smtClean="0"/>
              <a:t>-АНАЛИЗ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23386"/>
              </p:ext>
            </p:extLst>
          </p:nvPr>
        </p:nvGraphicFramePr>
        <p:xfrm>
          <a:off x="539232" y="437042"/>
          <a:ext cx="11113536" cy="622869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7925"/>
                <a:gridCol w="110484"/>
                <a:gridCol w="5289529"/>
                <a:gridCol w="404197"/>
                <a:gridCol w="110484"/>
                <a:gridCol w="2120732"/>
                <a:gridCol w="2710185"/>
              </a:tblGrid>
              <a:tr h="136521">
                <a:tc gridSpan="3"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Возможности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Угрозы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Наличие прогноза и текущего анализа российского и регионального фармацевтического рынка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Развитие неблагоприятной политической и экономической ситуации в стране, приводящее к снижению платежеспособного спроса, уменьшению численности населения региона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8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Положительные тенденции и особенности регионального фармацевтического рынка (большой потенциальный объем платежеспособного спроса, развитая инфраструктура и наличие сетей для сбыта продукции)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Рост потерь из-за неправильного выбора стратегии строительства и технологии производства продукции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3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Большой потенциал </a:t>
                      </a:r>
                      <a:r>
                        <a:rPr lang="ru-RU" sz="10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импортозамещения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Потеря ликвидности из-за неправильного выбора ассортимента продукции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3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Умеренная конкуренция на рынке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Недостаток финансовых ресурсов для реализации проекта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3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Большой научно-исследовательский потенциал региона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Снижение ликвидности из-за недостатков организации сбыта и рекламы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Снижение издержек и затрат за счет строительства и эксплуатации нового современного предприятия, использования прогрессивных методов продвижения продукции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Реализация  проектов конкурентами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4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Внедрение передовых технологий производства, в том числе гибких технологических схем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Изменение потребностей и предпочтений  потенциальных потребителей, появление новой продукции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3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Поддержка со стороны федеральных и региональных структур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Крупные аварии, пожары 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1">
                <a:tc gridSpan="5"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Сильные стороны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Си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В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Си</a:t>
                      </a:r>
                      <a:r>
                        <a:rPr lang="ru-RU" sz="1000" dirty="0" err="1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У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36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Репутация, имидж и опыт Инициаторов проекта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1,2,3,5,6,7,8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4,8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74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Учет при реализации проекта прогноза и результатов анализа основных тенденций на региональном фармацевтическом рынке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1,2,3,4,7,8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1,2,3,6,7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82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Эффективная поддержка на федеральном и региональном уровне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2,8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1,4,8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36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Оптимальный выбор стратегии строительства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1,6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2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82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Оптимальный выбор ассортимента производимой продукции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1,2,3,5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3,6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36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Оптимальный выбор технологии производства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1,5,7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2,6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82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Ориентация на выпуск импортозамещающей продукции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1,2,3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3,5,6,7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36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Опыт, квалификация управленцев и персонала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2,6,7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1,2,3,4,5,6,7,8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82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Договоренность о выделении земельного участка для строительства Предприятия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1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36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Актуальность и значимость проекта для региона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1,2,3,4,8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1,4,8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82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Сравнительно широкий целевой сегмент потенциальных потребителей продукции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1,2,3,4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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1,3,5,6,7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36521">
                <a:tc gridSpan="5"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Слабые стороны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Сл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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В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Сл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-У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88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Эксклюзивность проекта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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</a:rPr>
                        <a:t> 1,2,3,5,6,7,8</a:t>
                      </a:r>
                      <a:endParaRPr lang="ru-RU" sz="105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1-1,2,3,4,5,6,7,8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82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Потребность привлечения больших финансовых ресурсов для реализации проекта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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2,3,8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2-4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74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Зависимость успешной реализации проекта от развития экономической и политической ситуации в стране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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1,2,3,4,5,6,7,8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3-1,4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74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Отсутствие у Инициаторов проекта опыта реализации крупных проектов в фармацевтической отрасли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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5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4-3,4,5,6,7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36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Длительный срок реализации проекта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  <a:sym typeface="Symbol"/>
                        </a:rPr>
                        <a:t></a:t>
                      </a: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1,2,5,6,7,8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5-1,4,6,7,8</a:t>
                      </a:r>
                      <a:endParaRPr lang="ru-RU" sz="105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3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3338286" y="370921"/>
            <a:ext cx="6574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КОНКУРЕНТНЫЕ ПРЕИМУЩЕСТВА </a:t>
            </a:r>
            <a:r>
              <a:rPr lang="ru-RU" sz="2000" b="1" dirty="0"/>
              <a:t>ПРОДУКТА (УСЛУГИ) 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9770" y="769059"/>
            <a:ext cx="11233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Verdana" pitchFamily="34" charset="0"/>
                <a:ea typeface="Verdana" pitchFamily="34" charset="0"/>
              </a:rPr>
              <a:t>Основные виды субстанций и ГЛС, рекомендованные к выпуску на Предприятии (в приоритетном порядке)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67723"/>
              </p:ext>
            </p:extLst>
          </p:nvPr>
        </p:nvGraphicFramePr>
        <p:xfrm>
          <a:off x="691893" y="1180914"/>
          <a:ext cx="10774392" cy="2133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70621"/>
                <a:gridCol w="8403771"/>
              </a:tblGrid>
              <a:tr h="0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Фармако - терапевтическая группа</a:t>
                      </a: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Субстанции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инсулин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природные антибиотики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полусинтетические и синтетические антибиотики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сердечно-сосудистые средства</a:t>
                      </a:r>
                    </a:p>
                  </a:txBody>
                  <a:tcPr marL="68580" marR="68580" marT="0" marB="0"/>
                </a:tc>
              </a:tr>
              <a:tr h="0">
                <a:tc rowSpan="5"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ГЛС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средства, действующие на ЦНС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средства для лечения заболеваний органов ЖКТ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анальгезирующие, жаропонижающие, противоревматические ЛС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антибиотики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средства для лечения сердечно-сосудистых заболеваний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40779" y="3476506"/>
            <a:ext cx="10411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Verdana" pitchFamily="34" charset="0"/>
                <a:ea typeface="Verdana" pitchFamily="34" charset="0"/>
              </a:rPr>
              <a:t>Лекарственные формы ГЛС, рекомендованные к выпуску на Предприятии (в приоритетном порядке)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755344"/>
              </p:ext>
            </p:extLst>
          </p:nvPr>
        </p:nvGraphicFramePr>
        <p:xfrm>
          <a:off x="504825" y="4099947"/>
          <a:ext cx="10961460" cy="1706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07518"/>
                <a:gridCol w="7053942"/>
              </a:tblGrid>
              <a:tr h="0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Вид ГЛС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Лекарственная форма</a:t>
                      </a: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Твердые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таблетированные препараты прессованные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таблетированные препараты в оболочке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капсулы 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стерильные порошки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Жидкие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ампульные формы</a:t>
                      </a: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Мягкие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мази, гели </a:t>
                      </a: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суспензии, присыпки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8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2365830" y="370921"/>
            <a:ext cx="7300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ОСНОВНОЕ (СТЕРИЛЬНОЕ) ПРОИЗВОДСТВО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140804"/>
              </p:ext>
            </p:extLst>
          </p:nvPr>
        </p:nvGraphicFramePr>
        <p:xfrm>
          <a:off x="504826" y="847045"/>
          <a:ext cx="11171360" cy="3840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13803"/>
                <a:gridCol w="2748369"/>
                <a:gridCol w="3209188"/>
              </a:tblGrid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производства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Проектирование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(без НДС</a:t>
                      </a:r>
                      <a:r>
                        <a:rPr lang="ru-RU" sz="2000" dirty="0" smtClean="0">
                          <a:effectLst/>
                        </a:rPr>
                        <a:t>),</a:t>
                      </a:r>
                      <a:r>
                        <a:rPr lang="ru-RU" sz="32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тыс</a:t>
                      </a:r>
                      <a:r>
                        <a:rPr lang="ru-RU" sz="2000" dirty="0">
                          <a:effectLst/>
                        </a:rPr>
                        <a:t>.$</a:t>
                      </a:r>
                      <a:r>
                        <a:rPr lang="en-US" sz="2000" dirty="0">
                          <a:effectLst/>
                        </a:rPr>
                        <a:t>US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Стоимость строительства (без НДС</a:t>
                      </a:r>
                      <a:r>
                        <a:rPr lang="ru-RU" sz="2000" dirty="0" smtClean="0">
                          <a:effectLst/>
                        </a:rPr>
                        <a:t>),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тыс</a:t>
                      </a:r>
                      <a:r>
                        <a:rPr lang="ru-RU" sz="2000" dirty="0">
                          <a:effectLst/>
                        </a:rPr>
                        <a:t>.$</a:t>
                      </a:r>
                      <a:r>
                        <a:rPr lang="en-US" sz="2000" dirty="0">
                          <a:effectLst/>
                        </a:rPr>
                        <a:t>US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1450">
                <a:tc>
                  <a:txBody>
                    <a:bodyPr/>
                    <a:lstStyle/>
                    <a:p>
                      <a:pPr marL="44958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Производство1 (ГЛС)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Цех 1. Производство таблеток прессованных 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150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450</a:t>
                      </a:r>
                      <a:endParaRPr lang="ru-RU" sz="2000" b="1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Цех 2. Производство таблеток в оболочке 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150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450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Цех 3. Производство капсул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150</a:t>
                      </a:r>
                      <a:endParaRPr lang="ru-RU" sz="2000" b="1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450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Цех 4. Производство ампул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130</a:t>
                      </a:r>
                      <a:endParaRPr lang="ru-RU" sz="2000" b="1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450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Цех 5. Производство мази, гелей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140</a:t>
                      </a:r>
                      <a:endParaRPr lang="ru-RU" sz="2000" b="1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450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44958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Производство 2 (субстанции)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Цех 6. Линия органического синтеза I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350</a:t>
                      </a:r>
                      <a:endParaRPr lang="ru-RU" sz="2000" b="1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630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Цех 7. Линия органического синтеза II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350</a:t>
                      </a:r>
                      <a:endParaRPr lang="ru-RU" sz="2000" b="1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630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</a:t>
                      </a:r>
                      <a:endParaRPr lang="ru-RU" sz="2000">
                        <a:effectLst/>
                        <a:latin typeface="Courier New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1420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3510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1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9" y="6066651"/>
            <a:ext cx="1632062" cy="5371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2365830" y="370921"/>
            <a:ext cx="7300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ВСПОМОГАТЕЛЬНОЕ ПРОИЗВОДСТВО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85278"/>
              </p:ext>
            </p:extLst>
          </p:nvPr>
        </p:nvGraphicFramePr>
        <p:xfrm>
          <a:off x="386579" y="956922"/>
          <a:ext cx="11137765" cy="49987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138513"/>
                <a:gridCol w="2499626"/>
                <a:gridCol w="249962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объекта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Проектирование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(без НДС</a:t>
                      </a:r>
                      <a:r>
                        <a:rPr lang="ru-RU" sz="1600" dirty="0" smtClean="0">
                          <a:effectLst/>
                        </a:rPr>
                        <a:t>),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тыс</a:t>
                      </a:r>
                      <a:r>
                        <a:rPr lang="ru-RU" sz="1600" dirty="0">
                          <a:effectLst/>
                        </a:rPr>
                        <a:t>.$</a:t>
                      </a:r>
                      <a:r>
                        <a:rPr lang="en-US" sz="1600" dirty="0">
                          <a:effectLst/>
                        </a:rPr>
                        <a:t>US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Стоимость строительства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(без НДС), тыс.$</a:t>
                      </a:r>
                      <a:r>
                        <a:rPr lang="en-US" sz="1600">
                          <a:effectLst/>
                        </a:rPr>
                        <a:t>US</a:t>
                      </a:r>
                      <a:endParaRPr lang="ru-RU" sz="16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Помещение для установки по производству воды для ампул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Помещение для установки комплекса по очистке воды для производственных нужд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Помещение для установки технологического оборудование для производства ампул из стекла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Цех по производству полиэтиленовых пузырьков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Автономная котельная на природном газе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Трансформаторная подстанция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Гараж на 10 крупнотоннажных автомобилей, включая вспомогательные помещения (ремонт, мойка, диагностика и пр.)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150</a:t>
                      </a:r>
                      <a:endParaRPr lang="ru-RU" sz="1600" dirty="0">
                        <a:effectLst/>
                        <a:latin typeface="Courier New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Офисные помещения (около 3000 м</a:t>
                      </a:r>
                      <a:r>
                        <a:rPr lang="ru-RU" sz="1600" baseline="300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Научно - исследовательская лаборатория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Технологическая лаборатория (контроль производственного процесса)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Помещения для охраны (200 м</a:t>
                      </a:r>
                      <a:r>
                        <a:rPr lang="ru-RU" sz="1600" baseline="300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Склады сырья и готовой продукции в соответствии с требованиями </a:t>
                      </a:r>
                      <a:r>
                        <a:rPr lang="en-US" sz="1600" dirty="0">
                          <a:effectLst/>
                        </a:rPr>
                        <a:t>GMP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ourier New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3530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1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2365830" y="370921"/>
            <a:ext cx="7300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СОСТАВ ОСНОВНОГО ОБОРУДОВАНИЯ</a:t>
            </a:r>
            <a:endParaRPr lang="ru-RU" sz="2000" b="1" dirty="0">
              <a:latin typeface="Verdan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5" y="806700"/>
            <a:ext cx="2822973" cy="227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2" y="3270767"/>
            <a:ext cx="2844576" cy="21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80" y="820312"/>
            <a:ext cx="3031784" cy="22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95" y="3270767"/>
            <a:ext cx="3068069" cy="211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50" y="3270767"/>
            <a:ext cx="3040859" cy="211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50" y="813506"/>
            <a:ext cx="3040859" cy="228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2365830" y="370921"/>
            <a:ext cx="7300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ФИНАНСИРОВАНИЕ ИНВЕСТИЦИОННОГО ПРОЕКТА</a:t>
            </a:r>
            <a:endParaRPr lang="ru-RU" sz="2000" b="1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581425"/>
              </p:ext>
            </p:extLst>
          </p:nvPr>
        </p:nvGraphicFramePr>
        <p:xfrm>
          <a:off x="146905" y="771031"/>
          <a:ext cx="59436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Диаграмма" r:id="rId5" imgW="5867433" imgH="4105290" progId="Excel.Chart.8">
                  <p:embed/>
                </p:oleObj>
              </mc:Choice>
              <mc:Fallback>
                <p:oleObj name="Диаграмма" r:id="rId5" imgW="5867433" imgH="4105290" progId="Excel.Char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05" y="771031"/>
                        <a:ext cx="5943600" cy="422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284398"/>
              </p:ext>
            </p:extLst>
          </p:nvPr>
        </p:nvGraphicFramePr>
        <p:xfrm>
          <a:off x="6090505" y="1567065"/>
          <a:ext cx="59436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Диаграмма" r:id="rId8" imgW="5857880" imgH="4019540" progId="Excel.Chart.8">
                  <p:embed/>
                </p:oleObj>
              </mc:Choice>
              <mc:Fallback>
                <p:oleObj name="Диаграмма" r:id="rId8" imgW="5857880" imgH="401954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505" y="1567065"/>
                        <a:ext cx="5943600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1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3701143" y="370921"/>
            <a:ext cx="5515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СРОКИ ПРОЕКТА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96020"/>
              </p:ext>
            </p:extLst>
          </p:nvPr>
        </p:nvGraphicFramePr>
        <p:xfrm>
          <a:off x="662350" y="1011351"/>
          <a:ext cx="10905536" cy="2926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58748"/>
                <a:gridCol w="93467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Год проекта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Планируемые мероприятия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Реализация ГЛС через  дилерские фирмы и оптовые сети Южного Федерального округа. Обеспечение Предприятия госзаказами от Минздрава РФ, МЧС.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2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Создание собственной аптечной сети в Южном Федеральном округе. Организация поставок в другие регионы России. Установление связей с крупными дилерами российского значения. Формирование системы скидок для постоянных покупателей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3, 4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Формирование собственной клиентской базы по реализации ГЛС и субстанций. Создание собственного 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фармаркета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. Развитие Интернет-торговли.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8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3454400" y="370921"/>
            <a:ext cx="554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ПРЕДСТАВЛЕНИЕ </a:t>
            </a:r>
            <a:r>
              <a:rPr lang="ru-RU" sz="2000" b="1" dirty="0"/>
              <a:t>КОМАНДЫ ПРОЕКТА 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11253"/>
              </p:ext>
            </p:extLst>
          </p:nvPr>
        </p:nvGraphicFramePr>
        <p:xfrm>
          <a:off x="755818" y="781822"/>
          <a:ext cx="10847796" cy="4480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1638"/>
                <a:gridCol w="2938606"/>
                <a:gridCol w="2221095"/>
                <a:gridCol w="5036457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Ф.И.О.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должность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Задачи, функции,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ответственность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Образование,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стаж работы в данной области</a:t>
                      </a: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Генеральный </a:t>
                      </a:r>
                      <a:r>
                        <a:rPr lang="ru-RU" sz="14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директор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Управление предприятием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Высшее техническое, переподготовка «Антикризисное управление предприятием», аттестат антикризисного управляющего </a:t>
                      </a:r>
                      <a:r>
                        <a:rPr lang="en-US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II</a:t>
                      </a: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 категории</a:t>
                      </a: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Зам. генерального </a:t>
                      </a:r>
                      <a:r>
                        <a:rPr lang="ru-RU" sz="14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директора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Управление предприятием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Высшее </a:t>
                      </a: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Советник по профессиональным  вопросам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Научная и технологическая реализация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Высшее, инженер-химик технолог, второе высшее – провизор. Доктор химических наук, профессор, декан фармацевтического факультета, заведующий кафедрой </a:t>
                      </a:r>
                      <a:r>
                        <a:rPr lang="ru-RU" sz="14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химии, </a:t>
                      </a: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действительный член и член президиума Российской академии естественных наук, автор более 200 изобретений для фармацевтической промышленности.</a:t>
                      </a: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Советник по экономическим вопросам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Экономические расчеты и разработка стратегии развития предприятия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Высшее экономическое. Доктор экономических наук, профессор Волгоградской государственной архитектурно-строительной академии, действительный член Международной академии инвестиций и экономики строительства, автор более  100 публикаций.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8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2890105" y="393499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ОСНОВНЫЕ </a:t>
            </a:r>
            <a:r>
              <a:rPr lang="ru-RU" sz="2000" b="1" dirty="0"/>
              <a:t>ИДЕИ БИЗНЕС-ПЛАНА </a:t>
            </a:r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E146B32-3B52-3B48-BAF9-094FEF0336D4}"/>
              </a:ext>
            </a:extLst>
          </p:cNvPr>
          <p:cNvSpPr/>
          <p:nvPr/>
        </p:nvSpPr>
        <p:spPr>
          <a:xfrm>
            <a:off x="674450" y="821389"/>
            <a:ext cx="11088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tabLst>
                <a:tab pos="-7620" algn="l"/>
              </a:tabLst>
            </a:pPr>
            <a:r>
              <a:rPr lang="ru-RU" sz="1400" dirty="0" smtClean="0">
                <a:latin typeface="Verdana" pitchFamily="34" charset="0"/>
                <a:ea typeface="Verdana" pitchFamily="34" charset="0"/>
              </a:rPr>
              <a:t>Развитие 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существующей фармацевтической компании путем модернизации производства и расширения ассортиментного портфеля компании за счет внедрения новых продуктов, как в области фармацевтики, так и лечебной косметики. </a:t>
            </a:r>
            <a:endParaRPr lang="ru-RU" sz="1400" dirty="0" smtClean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2" name="AutoShape 2" descr="https://vakuum-ceh.ru/wp-content/uploads/2022/09/fro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vakuum-ceh.ru/wp-content/uploads/2022/09/fron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vakuum-ceh.ru/wp-content/uploads/2022/09/fron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673612"/>
            <a:ext cx="5630129" cy="3946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05" y="1673612"/>
            <a:ext cx="5672819" cy="39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2" name="AutoShape 2" descr="https://vakuum-ceh.ru/wp-content/uploads/2022/09/fro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vakuum-ceh.ru/wp-content/uploads/2022/09/fron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vakuum-ceh.ru/wp-content/uploads/2022/09/fron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546799"/>
              </p:ext>
            </p:extLst>
          </p:nvPr>
        </p:nvGraphicFramePr>
        <p:xfrm>
          <a:off x="3209924" y="312737"/>
          <a:ext cx="6035675" cy="529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Диаграмма" r:id="rId5" imgW="5772150" imgH="5067300" progId="Excel.Chart.8">
                  <p:embed/>
                </p:oleObj>
              </mc:Choice>
              <mc:Fallback>
                <p:oleObj name="Диаграмма" r:id="rId5" imgW="5772150" imgH="50673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4" y="312737"/>
                        <a:ext cx="6035675" cy="5298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2365830" y="370921"/>
            <a:ext cx="7300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РЕСУРСЫ </a:t>
            </a:r>
            <a:r>
              <a:rPr lang="ru-RU" sz="2000" b="1" dirty="0"/>
              <a:t>ПРОЕКТА. ФИНАНСЫ. ОКУПАЕМОСТЬ 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78077"/>
              </p:ext>
            </p:extLst>
          </p:nvPr>
        </p:nvGraphicFramePr>
        <p:xfrm>
          <a:off x="738826" y="1022734"/>
          <a:ext cx="11024498" cy="2560320"/>
        </p:xfrm>
        <a:graphic>
          <a:graphicData uri="http://schemas.openxmlformats.org/drawingml/2006/table">
            <a:tbl>
              <a:tblPr bandRow="1" bandCol="1">
                <a:tableStyleId>{5C22544A-7EE6-4342-B048-85BDC9FD1C3A}</a:tableStyleId>
              </a:tblPr>
              <a:tblGrid>
                <a:gridCol w="7933517"/>
                <a:gridCol w="309098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spc="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Показатель</a:t>
                      </a:r>
                      <a:endParaRPr lang="ru-RU" sz="1400" b="1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spc="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Значение</a:t>
                      </a:r>
                      <a:endParaRPr lang="ru-RU" sz="1400" b="1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Период окупаемости - PB, мес.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Средняя норма рентабельности - ARR, %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37,71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Verdana" pitchFamily="34" charset="0"/>
                          <a:ea typeface="Verdana" pitchFamily="34" charset="0"/>
                        </a:rPr>
                        <a:t>Чистый приведенный доход – NPV, млн. $US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129,99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Verdana" pitchFamily="34" charset="0"/>
                          <a:ea typeface="Verdana" pitchFamily="34" charset="0"/>
                        </a:rPr>
                        <a:t>Индекс прибыльности - PI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2,83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Verdana" pitchFamily="34" charset="0"/>
                          <a:ea typeface="Verdana" pitchFamily="34" charset="0"/>
                        </a:rPr>
                        <a:t>Внутренняя норма рентабельности - IRR, %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29,73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3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949121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895940"/>
              </p:ext>
            </p:extLst>
          </p:nvPr>
        </p:nvGraphicFramePr>
        <p:xfrm>
          <a:off x="198438" y="126547"/>
          <a:ext cx="4649333" cy="276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Диаграмма" r:id="rId5" imgW="5791167" imgH="3343290" progId="Excel.Chart.8">
                  <p:embed/>
                </p:oleObj>
              </mc:Choice>
              <mc:Fallback>
                <p:oleObj name="Диаграмма" r:id="rId5" imgW="5791167" imgH="3343290" progId="Excel.Char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26547"/>
                        <a:ext cx="4649333" cy="2767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696470"/>
              </p:ext>
            </p:extLst>
          </p:nvPr>
        </p:nvGraphicFramePr>
        <p:xfrm>
          <a:off x="1985230" y="2893900"/>
          <a:ext cx="4235956" cy="302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Диаграмма" r:id="rId8" imgW="5724535" imgH="3543320" progId="Excel.Chart.8">
                  <p:embed/>
                </p:oleObj>
              </mc:Choice>
              <mc:Fallback>
                <p:oleObj name="Диаграмма" r:id="rId8" imgW="5724535" imgH="3543320" progId="Excel.Chart.8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230" y="2893900"/>
                        <a:ext cx="4235956" cy="3023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548981"/>
              </p:ext>
            </p:extLst>
          </p:nvPr>
        </p:nvGraphicFramePr>
        <p:xfrm>
          <a:off x="6221186" y="681718"/>
          <a:ext cx="58277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Диаграмма" r:id="rId11" imgW="5724535" imgH="3952890" progId="Excel.Chart.8">
                  <p:embed/>
                </p:oleObj>
              </mc:Choice>
              <mc:Fallback>
                <p:oleObj name="Диаграмма" r:id="rId11" imgW="5724535" imgH="3952890" progId="Excel.Char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186" y="681718"/>
                        <a:ext cx="58277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0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949121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2365830" y="370921"/>
            <a:ext cx="730068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/>
              <a:t>СПИСОК ИСПОЛЬЗОВАННЫХ ИСТОЧНИКОВ</a:t>
            </a:r>
            <a:endParaRPr lang="ru-RU" sz="2800" dirty="0">
              <a:latin typeface="Verdana" pitchFamily="34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58372" y="1059543"/>
            <a:ext cx="10515600" cy="52625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dirty="0"/>
              <a:t>Аналитические отчеты </a:t>
            </a:r>
            <a:r>
              <a:rPr lang="en-US" sz="1800" dirty="0"/>
              <a:t>https://alpharm.ru/ru/analytics</a:t>
            </a:r>
            <a:endParaRPr lang="ru-RU" sz="1800" dirty="0">
              <a:hlinkClick r:id="rId3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/>
              <a:t>Итоги года 2019. Фармацевтический рынок, Q’1 2021 </a:t>
            </a:r>
            <a:r>
              <a:rPr lang="en-US" sz="1800" dirty="0"/>
              <a:t>https://alpharm.ru/sites/default/files/alpharm_presentation_fr_q1_2021.pdf</a:t>
            </a:r>
            <a:endParaRPr lang="ru-RU" sz="1800" dirty="0">
              <a:hlinkClick r:id="rId3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/>
              <a:t>Коммерческий сегмент </a:t>
            </a:r>
            <a:r>
              <a:rPr lang="ru-RU" sz="1800" dirty="0" err="1"/>
              <a:t>фармрынка</a:t>
            </a:r>
            <a:r>
              <a:rPr lang="ru-RU" sz="1800" dirty="0"/>
              <a:t> 2021: перемены на игровом поле</a:t>
            </a:r>
            <a:br>
              <a:rPr lang="ru-RU" sz="1800" dirty="0"/>
            </a:br>
            <a:r>
              <a:rPr lang="ru-RU" sz="1800" dirty="0"/>
              <a:t> https://www.retail.ru/articles/kommercheskiy-segment-farmrynka-2021-peremeny-na-igrovom-pole/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/>
              <a:t>Российская фармацевтическая отрасль в горизонте 2030. Аналитический обзор. Биофармацевтический кластер «Северный». 2021. – 62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/>
              <a:t>Фармацевтический </a:t>
            </a:r>
            <a:r>
              <a:rPr lang="ru-RU" sz="1800" dirty="0"/>
              <a:t>рынок России 2021: влияние пандемии и стратегии </a:t>
            </a:r>
            <a:r>
              <a:rPr lang="ru-RU" sz="1800" dirty="0" smtClean="0"/>
              <a:t>развития </a:t>
            </a:r>
            <a:r>
              <a:rPr lang="en-US" sz="1800" dirty="0"/>
              <a:t>https://delprof.ru/press-center/open-analytics/farmatsevticheskiy-rynok-rossii-2021-vliyanie-pandemii-i-strategii-razvitiya</a:t>
            </a:r>
            <a:r>
              <a:rPr lang="en-US" sz="1800" dirty="0" smtClean="0"/>
              <a:t>/</a:t>
            </a:r>
            <a:endParaRPr lang="ru-RU" sz="18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2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3207657" y="370921"/>
            <a:ext cx="520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ОПИСАНИЕ И АНАЛИЗ </a:t>
            </a:r>
            <a:r>
              <a:rPr lang="ru-RU" b="1" dirty="0" smtClean="0"/>
              <a:t>РЫНКА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87182"/>
              </p:ext>
            </p:extLst>
          </p:nvPr>
        </p:nvGraphicFramePr>
        <p:xfrm>
          <a:off x="504825" y="820762"/>
          <a:ext cx="56292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Лист" r:id="rId5" imgW="5610215" imgH="3648090" progId="Excel.Sheet.8">
                  <p:embed/>
                </p:oleObj>
              </mc:Choice>
              <mc:Fallback>
                <p:oleObj name="Лист" r:id="rId5" imgW="5610215" imgH="364809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820762"/>
                        <a:ext cx="56292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96571"/>
              </p:ext>
            </p:extLst>
          </p:nvPr>
        </p:nvGraphicFramePr>
        <p:xfrm>
          <a:off x="6134100" y="820762"/>
          <a:ext cx="581115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Лист" r:id="rId8" imgW="7686661" imgH="4962550" progId="Excel.Sheet.8">
                  <p:embed/>
                </p:oleObj>
              </mc:Choice>
              <mc:Fallback>
                <p:oleObj name="Лист" r:id="rId8" imgW="7686661" imgH="49625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820762"/>
                        <a:ext cx="581115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4825" y="4971014"/>
            <a:ext cx="1144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/>
              <a:t>Коммерческий сегмент </a:t>
            </a:r>
            <a:r>
              <a:rPr lang="ru-RU" sz="1600" dirty="0" err="1"/>
              <a:t>фармрынка</a:t>
            </a:r>
            <a:r>
              <a:rPr lang="ru-RU" sz="1600" dirty="0"/>
              <a:t> 2021: перемены на игровом поле https://www.retail.ru/articles/kommercheskiy-segment-farmrynka-2021-peremeny-na-igrovom-pole/</a:t>
            </a:r>
          </a:p>
        </p:txBody>
      </p:sp>
    </p:spTree>
    <p:extLst>
      <p:ext uri="{BB962C8B-B14F-4D97-AF65-F5344CB8AC3E}">
        <p14:creationId xmlns:p14="http://schemas.microsoft.com/office/powerpoint/2010/main" val="34288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39193"/>
              </p:ext>
            </p:extLst>
          </p:nvPr>
        </p:nvGraphicFramePr>
        <p:xfrm>
          <a:off x="368300" y="795110"/>
          <a:ext cx="5722205" cy="40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Диаграмма" r:id="rId5" imgW="5915039" imgH="4010030" progId="Excel.Chart.8">
                  <p:embed/>
                </p:oleObj>
              </mc:Choice>
              <mc:Fallback>
                <p:oleObj name="Диаграмма" r:id="rId5" imgW="5915039" imgH="401003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795110"/>
                        <a:ext cx="5722205" cy="400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45449"/>
              </p:ext>
            </p:extLst>
          </p:nvPr>
        </p:nvGraphicFramePr>
        <p:xfrm>
          <a:off x="6286500" y="830034"/>
          <a:ext cx="5687786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Диаграмма" r:id="rId8" imgW="6086437" imgH="3305170" progId="Excel.Chart.8">
                  <p:embed/>
                </p:oleObj>
              </mc:Choice>
              <mc:Fallback>
                <p:oleObj name="Диаграмма" r:id="rId8" imgW="6086437" imgH="330517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830034"/>
                        <a:ext cx="5687786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4825" y="4971014"/>
            <a:ext cx="1144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/>
              <a:t>Коммерческий сегмент </a:t>
            </a:r>
            <a:r>
              <a:rPr lang="ru-RU" sz="1600" dirty="0" err="1"/>
              <a:t>фармрынка</a:t>
            </a:r>
            <a:r>
              <a:rPr lang="ru-RU" sz="1600" dirty="0"/>
              <a:t> 2021: перемены на игровом поле https://www.retail.ru/articles/kommercheskiy-segment-farmrynka-2021-peremeny-na-igrovom-pole/</a:t>
            </a:r>
          </a:p>
        </p:txBody>
      </p:sp>
    </p:spTree>
    <p:extLst>
      <p:ext uri="{BB962C8B-B14F-4D97-AF65-F5344CB8AC3E}">
        <p14:creationId xmlns:p14="http://schemas.microsoft.com/office/powerpoint/2010/main" val="31146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3207657" y="370921"/>
            <a:ext cx="520312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ОПРЕДЕЛЕНИЕ ЦЕЛЕВОЙ КАТЕГОРИИ ПРОЕКТА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96568"/>
              </p:ext>
            </p:extLst>
          </p:nvPr>
        </p:nvGraphicFramePr>
        <p:xfrm>
          <a:off x="406513" y="773113"/>
          <a:ext cx="5602288" cy="416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Диаграмма" r:id="rId5" imgW="5515004" imgH="4019540" progId="Excel.Chart.8">
                  <p:embed/>
                </p:oleObj>
              </mc:Choice>
              <mc:Fallback>
                <p:oleObj name="Диаграмма" r:id="rId5" imgW="5515004" imgH="401954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13" y="773113"/>
                        <a:ext cx="5602288" cy="416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309571"/>
              </p:ext>
            </p:extLst>
          </p:nvPr>
        </p:nvGraphicFramePr>
        <p:xfrm>
          <a:off x="6090505" y="786720"/>
          <a:ext cx="5829300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Диаграмма" r:id="rId8" imgW="5743561" imgH="4019540" progId="Excel.Chart.8">
                  <p:embed/>
                </p:oleObj>
              </mc:Choice>
              <mc:Fallback>
                <p:oleObj name="Диаграмма" r:id="rId8" imgW="5743561" imgH="401954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505" y="786720"/>
                        <a:ext cx="5829300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9509" y="4969721"/>
            <a:ext cx="4256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400" dirty="0"/>
              <a:t>Аналитические отчеты </a:t>
            </a:r>
            <a:r>
              <a:rPr lang="en-US" sz="1400" dirty="0"/>
              <a:t>https://alpharm.ru/ru/analytics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998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489473"/>
              </p:ext>
            </p:extLst>
          </p:nvPr>
        </p:nvGraphicFramePr>
        <p:xfrm>
          <a:off x="206930" y="917575"/>
          <a:ext cx="5602288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Диаграмма" r:id="rId5" imgW="5515004" imgH="3971910" progId="Excel.Chart.8">
                  <p:embed/>
                </p:oleObj>
              </mc:Choice>
              <mc:Fallback>
                <p:oleObj name="Диаграмма" r:id="rId5" imgW="5515004" imgH="397191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30" y="917575"/>
                        <a:ext cx="5602288" cy="411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859222"/>
              </p:ext>
            </p:extLst>
          </p:nvPr>
        </p:nvGraphicFramePr>
        <p:xfrm>
          <a:off x="6064980" y="949326"/>
          <a:ext cx="549275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Диаграмма" r:id="rId8" imgW="5400685" imgH="3971910" progId="Excel.Chart.8">
                  <p:embed/>
                </p:oleObj>
              </mc:Choice>
              <mc:Fallback>
                <p:oleObj name="Диаграмма" r:id="rId8" imgW="5400685" imgH="397191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980" y="949326"/>
                        <a:ext cx="549275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6930" y="5090050"/>
            <a:ext cx="1135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/>
              <a:t>Российская фармацевтическая отрасль в горизонте 2030. Аналитический обзор. Биофармацевтический кластер «Северный». 2021. – 62 с.</a:t>
            </a:r>
          </a:p>
        </p:txBody>
      </p:sp>
    </p:spTree>
    <p:extLst>
      <p:ext uri="{BB962C8B-B14F-4D97-AF65-F5344CB8AC3E}">
        <p14:creationId xmlns:p14="http://schemas.microsoft.com/office/powerpoint/2010/main" val="23512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4520235" y="95410"/>
            <a:ext cx="38905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РЫНОЧНАЯ КОНКУРЕНЦИЯ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893310" y="6266286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194497"/>
            <a:ext cx="1632062" cy="53610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49786"/>
              </p:ext>
            </p:extLst>
          </p:nvPr>
        </p:nvGraphicFramePr>
        <p:xfrm>
          <a:off x="504825" y="437042"/>
          <a:ext cx="11247255" cy="559105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98156"/>
                <a:gridCol w="3113048"/>
                <a:gridCol w="5936051"/>
              </a:tblGrid>
              <a:tr h="117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Регион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Наименование предприятия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Выпускаемая продукция</a:t>
                      </a:r>
                    </a:p>
                  </a:txBody>
                  <a:tcPr marL="52922" marR="52922" marT="0" marB="0"/>
                </a:tc>
              </a:tr>
              <a:tr h="11760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Приволжский федеральный округ</a:t>
                      </a:r>
                    </a:p>
                  </a:txBody>
                  <a:tcPr marL="52922" marR="529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Республика Марий-Эл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"ICN-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Марбиофарм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" 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г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. Йошкар-Ола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Лекарственные средства, витаминные препараты</a:t>
                      </a:r>
                    </a:p>
                  </a:txBody>
                  <a:tcPr marL="52922" marR="52922" marT="0" marB="0"/>
                </a:tc>
              </a:tr>
              <a:tr h="235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Республика Мордовия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"Биохимик" г. Саранск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Антибиотики, кровезаменители, диуретики, средства для местной анестезии, таблетки, мази</a:t>
                      </a:r>
                    </a:p>
                  </a:txBody>
                  <a:tcPr marL="52922" marR="52922" marT="0" marB="0"/>
                </a:tc>
              </a:tr>
              <a:tr h="352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</a:rPr>
                        <a:t>Кировская область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"Восток" Кировская обл., 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Омутнинский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р-н, 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п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. Восточный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Лекарственные препараты, инъекционные растворы, одноразовые шприцы</a:t>
                      </a:r>
                    </a:p>
                  </a:txBody>
                  <a:tcPr marL="52922" marR="52922" marT="0" marB="0"/>
                </a:tc>
              </a:tr>
              <a:tr h="235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</a:rPr>
                        <a:t>Нижегородская область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АООТ "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Нижфармзавод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" 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г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. Нижний Новгород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</a:rPr>
                        <a:t>Лекарственные препараты, более 90 наименований</a:t>
                      </a:r>
                    </a:p>
                  </a:txBody>
                  <a:tcPr marL="52922" marR="52922" marT="0" marB="0"/>
                </a:tc>
              </a:tr>
              <a:tr h="235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</a:rPr>
                        <a:t>Пензенская область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"Биосинтез" г. Пенза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</a:rPr>
                        <a:t>Лекарственные средства, антибиотики</a:t>
                      </a:r>
                    </a:p>
                  </a:txBody>
                  <a:tcPr marL="52922" marR="52922" marT="0" marB="0"/>
                </a:tc>
              </a:tr>
              <a:tr h="705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</a:rPr>
                        <a:t>Республика Татарстан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"Казанская фармацевтическая 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фабрика", "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Татхимфармпрепараты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"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Самая молодая фарм. фабрика России, созданная в 1997 г. (GMP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Одно из крупнейших фармацевтических предприятий в России, единственный производитель в России шовных хирургических материалов (GMP) </a:t>
                      </a:r>
                    </a:p>
                  </a:txBody>
                  <a:tcPr marL="52922" marR="52922" marT="0" marB="0"/>
                </a:tc>
              </a:tr>
              <a:tr h="705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</a:rPr>
                        <a:t>Республика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</a:rPr>
                        <a:t>Башкортостан 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"Уфимский витаминный завод" г. 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Уфа,</a:t>
                      </a:r>
                      <a:r>
                        <a:rPr lang="ru-RU" sz="1200" baseline="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ГУП 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"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Имунопрепарат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" 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г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. Уфа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Готовые лекарственные средства различных фармакотерапевтических групп, субстанций, 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биодобавок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Иммунобиологические и лекарственные средства. Препараты более 80 наименований</a:t>
                      </a:r>
                    </a:p>
                  </a:txBody>
                  <a:tcPr marL="52922" marR="52922" marT="0" marB="0"/>
                </a:tc>
              </a:tr>
              <a:tr h="11760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Южный федеральный округ</a:t>
                      </a:r>
                    </a:p>
                  </a:txBody>
                  <a:tcPr marL="52922" marR="529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</a:rPr>
                        <a:t>Волгоградская область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Волгоградская фармацевтическая фабрика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Спирт камфорный, спирт муравьиный, 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пертуссин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, сироп солодкового корня </a:t>
                      </a:r>
                    </a:p>
                  </a:txBody>
                  <a:tcPr marL="52922" marR="52922" marT="0" marB="0"/>
                </a:tc>
              </a:tr>
              <a:tr h="352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Ростовская область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"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Новочеркасский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завод синтетических продуктов" 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г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Новочерскасск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Метанол, лекарственные средства</a:t>
                      </a:r>
                    </a:p>
                  </a:txBody>
                  <a:tcPr marL="52922" marR="52922" marT="0" marB="0"/>
                </a:tc>
              </a:tr>
              <a:tr h="11760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Уральский федеральный округ</a:t>
                      </a:r>
                    </a:p>
                  </a:txBody>
                  <a:tcPr marL="52922" marR="529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Свердловская область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"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Ирбитский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химико –фармацевтический завод 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завод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" г. Ирбит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Болеутоляющие, жаропонижающие, витаминные и сердечно - сосудистые  препараты</a:t>
                      </a:r>
                    </a:p>
                  </a:txBody>
                  <a:tcPr marL="52922" marR="52922" marT="0" marB="0"/>
                </a:tc>
              </a:tr>
              <a:tr h="235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</a:rPr>
                        <a:t>Челябинская область</a:t>
                      </a: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АООТ "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Полифарм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" </a:t>
                      </a:r>
                      <a:r>
                        <a:rPr lang="ru-RU" sz="12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г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. Челябинск</a:t>
                      </a:r>
                    </a:p>
                  </a:txBody>
                  <a:tcPr marL="52922" marR="529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Лекарственные препараты внутреннего и наружного применения</a:t>
                      </a:r>
                    </a:p>
                  </a:txBody>
                  <a:tcPr marL="52922" marR="52922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14778" y="600088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400" dirty="0"/>
              <a:t>Итоги года 2019. Фармацевтический рынок, Q’1 2021 </a:t>
            </a:r>
            <a:r>
              <a:rPr lang="en-US" sz="1400" dirty="0"/>
              <a:t>https://alpharm.ru/sites/default/files/alpharm_presentation_fr_q1_2021.pdf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998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893310" y="6266286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194497"/>
            <a:ext cx="1632062" cy="536102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49" y="3608070"/>
            <a:ext cx="3103037" cy="22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3310" y="5114530"/>
            <a:ext cx="2787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Компания </a:t>
            </a:r>
            <a:r>
              <a:rPr lang="ru-RU" b="1" dirty="0" smtClean="0"/>
              <a:t>«</a:t>
            </a:r>
            <a:r>
              <a:rPr lang="ru-RU" b="1" dirty="0" err="1" smtClean="0"/>
              <a:t>Нижфарм</a:t>
            </a:r>
            <a:r>
              <a:rPr lang="ru-RU" b="1" dirty="0" smtClean="0"/>
              <a:t>» 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г. Нижний Новгород)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96" y="3677764"/>
            <a:ext cx="2964090" cy="221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43186" y="3949429"/>
            <a:ext cx="195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ОАО </a:t>
            </a:r>
            <a:r>
              <a:rPr lang="ru-RU" b="1" dirty="0" smtClean="0"/>
              <a:t>«Биосинтез»</a:t>
            </a:r>
            <a:endParaRPr lang="ru-RU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4" y="345067"/>
            <a:ext cx="4669972" cy="31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713428"/>
              </p:ext>
            </p:extLst>
          </p:nvPr>
        </p:nvGraphicFramePr>
        <p:xfrm>
          <a:off x="784683" y="302239"/>
          <a:ext cx="5615962" cy="3167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Диаграмма" r:id="rId8" imgW="5743561" imgH="3152770" progId="Excel.Chart.8">
                  <p:embed/>
                </p:oleObj>
              </mc:Choice>
              <mc:Fallback>
                <p:oleObj name="Диаграмма" r:id="rId8" imgW="5743561" imgH="315277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83" y="302239"/>
                        <a:ext cx="5615962" cy="3167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0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893310" y="6266286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194497"/>
            <a:ext cx="1632062" cy="5361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4219" y="638406"/>
            <a:ext cx="11171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Verdana" pitchFamily="34" charset="0"/>
                <a:ea typeface="Verdana" pitchFamily="34" charset="0"/>
              </a:rPr>
              <a:t>Производство субстанций фармацевтическими 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предприятиями</a:t>
            </a:r>
            <a:endParaRPr lang="ru-RU" sz="1400" dirty="0"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09610"/>
              </p:ext>
            </p:extLst>
          </p:nvPr>
        </p:nvGraphicFramePr>
        <p:xfrm>
          <a:off x="504825" y="1160123"/>
          <a:ext cx="11171358" cy="29870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63019"/>
                <a:gridCol w="981549"/>
                <a:gridCol w="790230"/>
                <a:gridCol w="790230"/>
                <a:gridCol w="790230"/>
                <a:gridCol w="790230"/>
                <a:gridCol w="982935"/>
                <a:gridCol w="98293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Наименование предприятия</a:t>
                      </a: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Группы производимых субстанций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АКО "Синтез"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"Биосинтез"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Ирбитский ХФЗ.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«Восток»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АО "Нижфармзавод"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"ICN-</a:t>
                      </a:r>
                      <a:r>
                        <a:rPr lang="ru-RU" sz="14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Марбиофарм</a:t>
                      </a: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"Биохимик"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"Казанская фармацевтическая фабрика"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"Татхимфармпрепараты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ОАО "Уфимский витаминный завод"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ГУП "Имунопрепарат"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АО "Полифарм"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4825" y="4169718"/>
            <a:ext cx="11171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Verdana" pitchFamily="34" charset="0"/>
                <a:ea typeface="Verdana" pitchFamily="34" charset="0"/>
              </a:rPr>
              <a:t>Наименование групп производимых субстанций: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Природные антибиотики (субстанции, получаемые микробиологическим методом)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Полусинтетические и синтетические антибиотики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Сердечно-сосудистые средства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Субстанции противовоспалительные и анальгезирующие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Прочие виды субстанций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Производство инсулина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Производство витаминных препаратов, в том числе </a:t>
            </a:r>
            <a:r>
              <a:rPr lang="ru-RU" sz="1400" dirty="0" err="1">
                <a:latin typeface="Verdana" pitchFamily="34" charset="0"/>
                <a:ea typeface="Verdana" pitchFamily="34" charset="0"/>
              </a:rPr>
              <a:t>цианокобаламин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 (витамин B12)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89286" y="4147163"/>
            <a:ext cx="4256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400" dirty="0"/>
              <a:t>Аналитические отчеты </a:t>
            </a:r>
            <a:r>
              <a:rPr lang="en-US" sz="1400" dirty="0"/>
              <a:t>https://alpharm.ru/ru/analytics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32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2135</Words>
  <Application>Microsoft Office PowerPoint</Application>
  <PresentationFormat>Произвольный</PresentationFormat>
  <Paragraphs>515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Владимир Барабаш</cp:lastModifiedBy>
  <cp:revision>24</cp:revision>
  <dcterms:created xsi:type="dcterms:W3CDTF">2021-02-04T13:25:47Z</dcterms:created>
  <dcterms:modified xsi:type="dcterms:W3CDTF">2022-11-16T11:43:29Z</dcterms:modified>
</cp:coreProperties>
</file>